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6" r:id="rId8"/>
    <p:sldId id="263" r:id="rId9"/>
    <p:sldId id="264" r:id="rId10"/>
    <p:sldId id="267" r:id="rId11"/>
    <p:sldId id="261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2"/>
    <p:restoredTop sz="94681"/>
  </p:normalViewPr>
  <p:slideViewPr>
    <p:cSldViewPr snapToGrid="0">
      <p:cViewPr varScale="1">
        <p:scale>
          <a:sx n="106" d="100"/>
          <a:sy n="106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0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7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7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5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6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0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264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nalysis-analyzing-data-analyze-295882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51EF0-5F08-4530-3AA9-AD06A2CF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404" y="1577340"/>
            <a:ext cx="6228950" cy="3703320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Effects of Cord clamping in preterm infants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7C7A1-0F9D-6751-12AE-10CF3C9A2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 dirty="0"/>
              <a:t>Joshua Moe, Sonu Ojha, Bryan Quintana, Kel Amede, Nicoletta sheppard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DFBABE39-8586-2E03-A733-B4194FA20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235545"/>
            <a:ext cx="5303560" cy="437371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D654A9-3BB0-2981-DF73-74F03813952F}"/>
              </a:ext>
            </a:extLst>
          </p:cNvPr>
          <p:cNvSpPr txBox="1"/>
          <p:nvPr/>
        </p:nvSpPr>
        <p:spPr>
          <a:xfrm>
            <a:off x="7550590" y="2387851"/>
            <a:ext cx="1292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box….</a:t>
            </a:r>
          </a:p>
        </p:txBody>
      </p:sp>
    </p:spTree>
    <p:extLst>
      <p:ext uri="{BB962C8B-B14F-4D97-AF65-F5344CB8AC3E}">
        <p14:creationId xmlns:p14="http://schemas.microsoft.com/office/powerpoint/2010/main" val="142524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ther holding baby's hand">
            <a:extLst>
              <a:ext uri="{FF2B5EF4-FFF2-40B4-BE49-F238E27FC236}">
                <a16:creationId xmlns:a16="http://schemas.microsoft.com/office/drawing/2014/main" id="{D33636B3-34B2-FECF-D592-B96C6137E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</a:blip>
          <a:srcRect t="7858" b="7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149008-2124-0D70-0630-0E99B380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Summary of findings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7A414-2EDB-434B-64F3-4AB82353ACD6}"/>
              </a:ext>
            </a:extLst>
          </p:cNvPr>
          <p:cNvSpPr txBox="1"/>
          <p:nvPr/>
        </p:nvSpPr>
        <p:spPr>
          <a:xfrm>
            <a:off x="6330203" y="2142067"/>
            <a:ext cx="16044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Point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15392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D93-47EC-B92C-D6BC-65840D2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C086-6095-0CDE-CDD6-331A26001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248504"/>
          </a:xfrm>
        </p:spPr>
        <p:txBody>
          <a:bodyPr/>
          <a:lstStyle/>
          <a:p>
            <a:r>
              <a:rPr lang="en-US" dirty="0"/>
              <a:t>Song, </a:t>
            </a:r>
            <a:r>
              <a:rPr lang="en-US" dirty="0" err="1"/>
              <a:t>Dongli</a:t>
            </a:r>
            <a:r>
              <a:rPr lang="en-US" dirty="0"/>
              <a:t>; </a:t>
            </a:r>
            <a:r>
              <a:rPr lang="en-US" dirty="0" err="1"/>
              <a:t>Jegatheesan</a:t>
            </a:r>
            <a:r>
              <a:rPr lang="en-US" dirty="0"/>
              <a:t>, Priya; </a:t>
            </a:r>
            <a:r>
              <a:rPr lang="en-US" dirty="0" err="1"/>
              <a:t>DeSandre</a:t>
            </a:r>
            <a:r>
              <a:rPr lang="en-US" dirty="0"/>
              <a:t>, Glenn; </a:t>
            </a:r>
            <a:r>
              <a:rPr lang="en-US" dirty="0" err="1"/>
              <a:t>Govindaswami</a:t>
            </a:r>
            <a:r>
              <a:rPr lang="en-US" dirty="0"/>
              <a:t>, Balaji (2016). Data from: Duration of cord clamping and neonatal outcomes in very preterm infants [Dataset]. Dryad. https://doi.org/10.5061/dryad.4q3d3</a:t>
            </a:r>
          </a:p>
        </p:txBody>
      </p:sp>
    </p:spTree>
    <p:extLst>
      <p:ext uri="{BB962C8B-B14F-4D97-AF65-F5344CB8AC3E}">
        <p14:creationId xmlns:p14="http://schemas.microsoft.com/office/powerpoint/2010/main" val="1031996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5E297-FCC0-4CBB-B0F2-AD10B61F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FBDA2-CA1E-4D12-868A-9193C9AA7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2873" y="734134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650F7-BD4A-B53C-7795-195B9949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Intro/data fetching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E10249-5CE7-46B7-BF63-CADFE9DC1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A0B672-D861-46A7-A5CE-F47D2E89C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538C5F-339E-4E2E-9D0C-CB525B78A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EA4A019-FFF6-4EC2-9691-648866110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5" name="Content Placeholder 4" descr="A silhouette of a person with a hand on his head&#10;&#10;Description automatically generated">
            <a:extLst>
              <a:ext uri="{FF2B5EF4-FFF2-40B4-BE49-F238E27FC236}">
                <a16:creationId xmlns:a16="http://schemas.microsoft.com/office/drawing/2014/main" id="{D48EBD98-5F3D-055A-FECA-733BF2447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63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6274" b="-2"/>
          <a:stretch/>
        </p:blipFill>
        <p:spPr>
          <a:xfrm>
            <a:off x="478172" y="723899"/>
            <a:ext cx="3671681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9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60F5-1DC9-DD6E-82A3-8CC41271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6FEA-395D-0F03-9E56-A95B8577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consists of 353 rows and 36 columns.</a:t>
            </a:r>
          </a:p>
          <a:p>
            <a:r>
              <a:rPr lang="en-US" dirty="0">
                <a:solidFill>
                  <a:schemeClr val="tx1"/>
                </a:solidFill>
                <a:latin typeface="system-ui"/>
              </a:rPr>
              <a:t>Should ‘</a:t>
            </a:r>
            <a:r>
              <a:rPr lang="en-US" b="1" dirty="0">
                <a:solidFill>
                  <a:schemeClr val="tx1"/>
                </a:solidFill>
                <a:latin typeface="system-ui"/>
              </a:rPr>
              <a:t>died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or 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be the ‘target’? </a:t>
            </a:r>
            <a:endParaRPr lang="en-US" dirty="0"/>
          </a:p>
          <a:p>
            <a:r>
              <a:rPr lang="en-US" dirty="0"/>
              <a:t>Dropped columns 'hct1224' and 'hct1236’ then dropped any rows containing any </a:t>
            </a:r>
            <a:r>
              <a:rPr lang="en-US" dirty="0" err="1"/>
              <a:t>NaN</a:t>
            </a:r>
            <a:r>
              <a:rPr lang="en-US" dirty="0"/>
              <a:t> value(s)—preserved 310 rows of data. (not dropping the two column results in losing over a third of our data).</a:t>
            </a:r>
          </a:p>
          <a:p>
            <a:r>
              <a:rPr lang="en-US" dirty="0"/>
              <a:t>After cleaning the </a:t>
            </a:r>
            <a:r>
              <a:rPr lang="en-US" dirty="0" err="1"/>
              <a:t>dataframe</a:t>
            </a:r>
            <a:r>
              <a:rPr lang="en-US" dirty="0"/>
              <a:t>, </a:t>
            </a:r>
            <a:r>
              <a:rPr lang="en-US" u="sng" dirty="0"/>
              <a:t>no entries </a:t>
            </a:r>
            <a:r>
              <a:rPr lang="en-US" dirty="0"/>
              <a:t>where a subject died remained.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Even if we didn’t drop </a:t>
            </a:r>
            <a:r>
              <a:rPr lang="en-US" dirty="0"/>
              <a:t>columns 'hct1224' and 'hct1236’, </a:t>
            </a:r>
            <a:r>
              <a:rPr lang="en-US" i="1" dirty="0"/>
              <a:t>less than 5% </a:t>
            </a:r>
            <a:r>
              <a:rPr lang="en-US" dirty="0"/>
              <a:t>of the entries had subjects who ‘died’.  Went with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for a better target split of close to 4/1 (yes/no) ratio.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3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0AC4-C45D-936F-9677-5DF0AEFB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6E1ED6-3E8A-036E-F57E-534C7B268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026" y="2249712"/>
            <a:ext cx="8199948" cy="3678238"/>
          </a:xfrm>
        </p:spPr>
      </p:pic>
    </p:spTree>
    <p:extLst>
      <p:ext uri="{BB962C8B-B14F-4D97-AF65-F5344CB8AC3E}">
        <p14:creationId xmlns:p14="http://schemas.microsoft.com/office/powerpoint/2010/main" val="137488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B00D-6895-5A8D-877F-B492CA4B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C10A-077F-B51E-D02D-7412E661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Logistic Regression Classification Module.</a:t>
            </a:r>
          </a:p>
          <a:p>
            <a:r>
              <a:rPr lang="en-US" dirty="0"/>
              <a:t>Thirty-Three columns as Features. The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column as the Target.</a:t>
            </a:r>
          </a:p>
          <a:p>
            <a:pPr marL="0" indent="0">
              <a:buNone/>
            </a:pPr>
            <a:r>
              <a:rPr lang="en-US" b="1" dirty="0"/>
              <a:t>Procedure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Train-test-split the data (after ETL).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Scale the features with </a:t>
            </a:r>
            <a:r>
              <a:rPr lang="en-US" dirty="0" err="1"/>
              <a:t>StandardScaler</a:t>
            </a:r>
            <a:r>
              <a:rPr lang="en-US" dirty="0"/>
              <a:t>().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Logistic Regression model (</a:t>
            </a:r>
            <a:r>
              <a:rPr lang="en-US" dirty="0" err="1"/>
              <a:t>random_state</a:t>
            </a:r>
            <a:r>
              <a:rPr lang="en-US" dirty="0"/>
              <a:t>=1)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Fit the model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prediction and Evaluate accuracy of predictions made. </a:t>
            </a:r>
          </a:p>
        </p:txBody>
      </p:sp>
    </p:spTree>
    <p:extLst>
      <p:ext uri="{BB962C8B-B14F-4D97-AF65-F5344CB8AC3E}">
        <p14:creationId xmlns:p14="http://schemas.microsoft.com/office/powerpoint/2010/main" val="40103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birth weight and survival&#10;&#10;Description automatically generated">
            <a:extLst>
              <a:ext uri="{FF2B5EF4-FFF2-40B4-BE49-F238E27FC236}">
                <a16:creationId xmlns:a16="http://schemas.microsoft.com/office/drawing/2014/main" id="{05EE9641-8EE9-3CD1-E75A-235A1A533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5586" y="2181225"/>
            <a:ext cx="6620827" cy="3678238"/>
          </a:xfrm>
        </p:spPr>
      </p:pic>
    </p:spTree>
    <p:extLst>
      <p:ext uri="{BB962C8B-B14F-4D97-AF65-F5344CB8AC3E}">
        <p14:creationId xmlns:p14="http://schemas.microsoft.com/office/powerpoint/2010/main" val="262851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a person with a purple line&#10;&#10;Description automatically generated">
            <a:extLst>
              <a:ext uri="{FF2B5EF4-FFF2-40B4-BE49-F238E27FC236}">
                <a16:creationId xmlns:a16="http://schemas.microsoft.com/office/drawing/2014/main" id="{A9C4787E-154E-0D2D-03D9-C06432153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5586" y="2181225"/>
            <a:ext cx="6620827" cy="3678238"/>
          </a:xfrm>
        </p:spPr>
      </p:pic>
    </p:spTree>
    <p:extLst>
      <p:ext uri="{BB962C8B-B14F-4D97-AF65-F5344CB8AC3E}">
        <p14:creationId xmlns:p14="http://schemas.microsoft.com/office/powerpoint/2010/main" val="2282608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43FC-0622-A478-3D3D-C4AD9F8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Testing/documentation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AFB495F-0ACB-8F4E-F5D8-CF7E5AD69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190278"/>
            <a:ext cx="6315210" cy="36782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973921-23C7-6BC5-2897-CA02B217BE0E}"/>
              </a:ext>
            </a:extLst>
          </p:cNvPr>
          <p:cNvSpPr txBox="1"/>
          <p:nvPr/>
        </p:nvSpPr>
        <p:spPr>
          <a:xfrm>
            <a:off x="7623018" y="3078178"/>
            <a:ext cx="3476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Classification Report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532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0FE1E-D492-2234-F8D4-BA1D202C2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683" y="2317027"/>
            <a:ext cx="4951817" cy="3678238"/>
          </a:xfrm>
        </p:spPr>
      </p:pic>
      <p:pic>
        <p:nvPicPr>
          <p:cNvPr id="7" name="Picture 6" descr="A diagram of blue dots&#10;&#10;Description automatically generated">
            <a:extLst>
              <a:ext uri="{FF2B5EF4-FFF2-40B4-BE49-F238E27FC236}">
                <a16:creationId xmlns:a16="http://schemas.microsoft.com/office/drawing/2014/main" id="{4E82C54D-DFB6-FACA-F246-E140ABCA3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063" y="2267906"/>
            <a:ext cx="5084074" cy="377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8027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93</TotalTime>
  <Words>289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Gill Sans MT</vt:lpstr>
      <vt:lpstr>system-ui</vt:lpstr>
      <vt:lpstr>Wingdings 2</vt:lpstr>
      <vt:lpstr>Dividend</vt:lpstr>
      <vt:lpstr>Effects of Cord clamping in preterm infants</vt:lpstr>
      <vt:lpstr>Intro/data fetching</vt:lpstr>
      <vt:lpstr>Data process</vt:lpstr>
      <vt:lpstr>visual</vt:lpstr>
      <vt:lpstr>Machine learning model</vt:lpstr>
      <vt:lpstr>visual</vt:lpstr>
      <vt:lpstr>visual</vt:lpstr>
      <vt:lpstr>Testing/documentation</vt:lpstr>
      <vt:lpstr>visual</vt:lpstr>
      <vt:lpstr>visual</vt:lpstr>
      <vt:lpstr>Summary of findings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Teleah Amaker</cp:lastModifiedBy>
  <cp:revision>3</cp:revision>
  <dcterms:created xsi:type="dcterms:W3CDTF">2024-09-05T22:48:01Z</dcterms:created>
  <dcterms:modified xsi:type="dcterms:W3CDTF">2024-09-09T23:39:58Z</dcterms:modified>
</cp:coreProperties>
</file>

<file path=docProps/thumbnail.jpeg>
</file>